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8" r:id="rId4"/>
    <p:sldId id="259" r:id="rId5"/>
    <p:sldId id="291" r:id="rId6"/>
    <p:sldId id="256" r:id="rId7"/>
    <p:sldId id="279" r:id="rId8"/>
    <p:sldId id="281" r:id="rId9"/>
    <p:sldId id="278" r:id="rId10"/>
    <p:sldId id="289" r:id="rId11"/>
    <p:sldId id="290" r:id="rId12"/>
    <p:sldId id="267" r:id="rId13"/>
    <p:sldId id="292" r:id="rId14"/>
    <p:sldId id="257" r:id="rId15"/>
    <p:sldId id="269" r:id="rId16"/>
    <p:sldId id="280" r:id="rId17"/>
    <p:sldId id="268" r:id="rId18"/>
    <p:sldId id="271" r:id="rId19"/>
    <p:sldId id="273" r:id="rId20"/>
    <p:sldId id="274" r:id="rId21"/>
    <p:sldId id="293" r:id="rId22"/>
    <p:sldId id="272" r:id="rId23"/>
    <p:sldId id="262" r:id="rId24"/>
    <p:sldId id="266" r:id="rId25"/>
    <p:sldId id="265" r:id="rId26"/>
    <p:sldId id="260" r:id="rId27"/>
    <p:sldId id="263" r:id="rId28"/>
    <p:sldId id="26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61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30-Aug-22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3526544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632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– (A) Rule set sizes, (B)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9C38B-D79C-3F7D-D9D0-2F99CAF817D9}"/>
              </a:ext>
            </a:extLst>
          </p:cNvPr>
          <p:cNvGrpSpPr>
            <a:grpSpLocks noChangeAspect="1"/>
          </p:cNvGrpSpPr>
          <p:nvPr/>
        </p:nvGrpSpPr>
        <p:grpSpPr>
          <a:xfrm>
            <a:off x="47625" y="427904"/>
            <a:ext cx="7315200" cy="5526067"/>
            <a:chOff x="685800" y="444500"/>
            <a:chExt cx="6220278" cy="46989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68" y="571440"/>
              <a:ext cx="1082419" cy="45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2B1C88-827D-4A6C-9B15-48F88D6F3B0B}"/>
                </a:ext>
              </a:extLst>
            </p:cNvPr>
            <p:cNvSpPr txBox="1"/>
            <p:nvPr/>
          </p:nvSpPr>
          <p:spPr>
            <a:xfrm>
              <a:off x="685800" y="444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BA8B54-8812-4EE4-A1DB-BB8317DA4657}"/>
                </a:ext>
              </a:extLst>
            </p:cNvPr>
            <p:cNvSpPr txBox="1"/>
            <p:nvPr/>
          </p:nvSpPr>
          <p:spPr>
            <a:xfrm>
              <a:off x="2022831" y="44450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531" y="571440"/>
              <a:ext cx="4573547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348734"/>
            <a:ext cx="9144000" cy="3842266"/>
            <a:chOff x="0" y="348734"/>
            <a:chExt cx="9144000" cy="3842266"/>
          </a:xfrm>
        </p:grpSpPr>
        <p:pic>
          <p:nvPicPr>
            <p:cNvPr id="1026" name="Picture 2" descr="B:\multiomics_networks_20220609\all_pvalues_bonita.png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33400"/>
              <a:ext cx="91440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A9CC55-DC7D-4184-AAE6-C3922616283B}"/>
                </a:ext>
              </a:extLst>
            </p:cNvPr>
            <p:cNvSpPr txBox="1"/>
            <p:nvPr/>
          </p:nvSpPr>
          <p:spPr>
            <a:xfrm>
              <a:off x="415808" y="348734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28D430C-7FE1-46B7-AD40-6C4F84DEA98C}"/>
                </a:ext>
              </a:extLst>
            </p:cNvPr>
            <p:cNvSpPr txBox="1"/>
            <p:nvPr/>
          </p:nvSpPr>
          <p:spPr>
            <a:xfrm>
              <a:off x="3374212" y="348734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B35078-F1E3-4381-8C37-D97CE3CA2D38}"/>
                </a:ext>
              </a:extLst>
            </p:cNvPr>
            <p:cNvSpPr txBox="1"/>
            <p:nvPr/>
          </p:nvSpPr>
          <p:spPr>
            <a:xfrm>
              <a:off x="6324600" y="348734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346016" y="4648200"/>
            <a:ext cx="8451967" cy="1668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Bonita. All p-values are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</a:t>
            </a:r>
          </a:p>
        </p:txBody>
      </p: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65518"/>
            <a:ext cx="6934199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integration,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52500"/>
            <a:ext cx="594359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1447800"/>
            <a:ext cx="576071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3373"/>
            <a:ext cx="5867400" cy="48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1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moBONITA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to learn a consensus set of logic rules for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simulation and perturbation of prior knowledge networks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4" cy="2340865"/>
                <a:chOff x="3669083" y="1445403"/>
                <a:chExt cx="4860800" cy="398046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/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/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/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575448"/>
                <a:ext cx="109728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Learned Boolean Rules</a:t>
                </a:r>
              </a:p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07C335-A78C-35D1-626F-62F38F7809C8}"/>
              </a:ext>
            </a:extLst>
          </p:cNvPr>
          <p:cNvSpPr txBox="1"/>
          <p:nvPr/>
        </p:nvSpPr>
        <p:spPr>
          <a:xfrm>
            <a:off x="5210498" y="1713863"/>
            <a:ext cx="381462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ulti-omics datasets from RAMOS B cells grown under three conditions</a:t>
            </a:r>
            <a:r>
              <a:rPr lang="en-US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(pathway analysis with </a:t>
            </a:r>
            <a:r>
              <a:rPr lang="en-US" sz="1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 (C )</a:t>
            </a:r>
            <a:r>
              <a:rPr lang="en-US" sz="1400" dirty="0">
                <a:cs typeface="Arial" panose="020B0604020202020204" pitchFamily="34" charset="0"/>
              </a:rPr>
              <a:t>Pathways known to be involved in the hypoxia-mediated response to CyA, Only pathways identified as significant from a combined dataset by </a:t>
            </a:r>
            <a:r>
              <a:rPr lang="en-US" sz="1400" dirty="0" err="1">
                <a:cs typeface="Arial" panose="020B0604020202020204" pitchFamily="34" charset="0"/>
              </a:rPr>
              <a:t>mBONITA</a:t>
            </a:r>
            <a:r>
              <a:rPr lang="en-US" sz="1400" dirty="0">
                <a:cs typeface="Arial" panose="020B0604020202020204" pitchFamily="34" charset="0"/>
              </a:rPr>
              <a:t> are shown. Pathways are defined as differentially regulated if the </a:t>
            </a:r>
            <a:r>
              <a:rPr lang="en-US" sz="1400" dirty="0" err="1">
                <a:cs typeface="Arial" panose="020B0604020202020204" pitchFamily="34" charset="0"/>
              </a:rPr>
              <a:t>Benjamini</a:t>
            </a:r>
            <a:r>
              <a:rPr lang="en-US" sz="1400" dirty="0"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  <a:p>
            <a:endParaRPr lang="en-US" sz="1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0A80FD-C19D-4B40-6B34-8C043B5E8479}"/>
              </a:ext>
            </a:extLst>
          </p:cNvPr>
          <p:cNvGrpSpPr>
            <a:grpSpLocks noChangeAspect="1"/>
          </p:cNvGrpSpPr>
          <p:nvPr/>
        </p:nvGrpSpPr>
        <p:grpSpPr>
          <a:xfrm>
            <a:off x="190500" y="152400"/>
            <a:ext cx="5019998" cy="6217920"/>
            <a:chOff x="355600" y="-622300"/>
            <a:chExt cx="8576511" cy="10623129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086AA0D-AF57-0538-FD4C-2AD79EF56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5600" y="3752429"/>
              <a:ext cx="7498080" cy="624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5D1AE8-CACF-67DB-AFEE-B232030C3A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4217" y="-622300"/>
              <a:ext cx="8457894" cy="5077729"/>
              <a:chOff x="474217" y="-622300"/>
              <a:chExt cx="8457894" cy="507772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969DEC-F2D3-8406-0123-BF0212139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242" y="-134200"/>
                <a:ext cx="2994333" cy="3296929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C1F8B4-7110-A46D-A973-B50751DA6AC0}"/>
                  </a:ext>
                </a:extLst>
              </p:cNvPr>
              <p:cNvSpPr txBox="1"/>
              <p:nvPr/>
            </p:nvSpPr>
            <p:spPr>
              <a:xfrm>
                <a:off x="596900" y="-622300"/>
                <a:ext cx="317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B84656-D531-4549-B940-E72B2E5BDFC6}"/>
                  </a:ext>
                </a:extLst>
              </p:cNvPr>
              <p:cNvSpPr txBox="1"/>
              <p:nvPr/>
            </p:nvSpPr>
            <p:spPr>
              <a:xfrm>
                <a:off x="3373300" y="-622300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2F8DD98-209D-E796-28C5-01530658F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3000" y="-240268"/>
                <a:ext cx="5249111" cy="4359018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AC407C-E8CF-D0AA-98DC-E6ACADEDB102}"/>
                  </a:ext>
                </a:extLst>
              </p:cNvPr>
              <p:cNvSpPr txBox="1"/>
              <p:nvPr/>
            </p:nvSpPr>
            <p:spPr>
              <a:xfrm>
                <a:off x="474217" y="408609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586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899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 Part 1: </a:t>
            </a:r>
            <a:r>
              <a:rPr lang="en-US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ulti-omics datasets from RAMOS B cells grown under three conditions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(pathway analysis with </a:t>
            </a:r>
            <a:r>
              <a:rPr lang="en-US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70" y="932600"/>
            <a:ext cx="2994333" cy="32969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3928" y="4445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50328" y="4445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28" y="457200"/>
            <a:ext cx="5249111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5AE04B-9BF3-A262-CE05-22DF2E7FE13C}"/>
              </a:ext>
            </a:extLst>
          </p:cNvPr>
          <p:cNvSpPr txBox="1"/>
          <p:nvPr/>
        </p:nvSpPr>
        <p:spPr>
          <a:xfrm>
            <a:off x="6764275" y="982418"/>
            <a:ext cx="199872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ea typeface="Times New Roman" panose="02020603050405020304" pitchFamily="18" charset="0"/>
              </a:rPr>
              <a:t>Figure 2, part 2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(C )</a:t>
            </a:r>
            <a:r>
              <a:rPr lang="en-US" sz="1800" dirty="0">
                <a:cs typeface="Arial" panose="020B0604020202020204" pitchFamily="34" charset="0"/>
              </a:rPr>
              <a:t>Pathways known to be involved in the hypoxia-mediated response to CyA, Only pathways identified as significant from a combined dataset by </a:t>
            </a:r>
            <a:r>
              <a:rPr lang="en-US" sz="1800" dirty="0" err="1">
                <a:cs typeface="Arial" panose="020B0604020202020204" pitchFamily="34" charset="0"/>
              </a:rPr>
              <a:t>mBONITA</a:t>
            </a:r>
            <a:r>
              <a:rPr lang="en-US" sz="1800" dirty="0">
                <a:cs typeface="Arial" panose="020B0604020202020204" pitchFamily="34" charset="0"/>
              </a:rPr>
              <a:t> are shown. Pathways are defined as differentially regulated if the </a:t>
            </a:r>
            <a:r>
              <a:rPr lang="en-US" sz="1800" dirty="0" err="1">
                <a:cs typeface="Arial" panose="020B0604020202020204" pitchFamily="34" charset="0"/>
              </a:rPr>
              <a:t>Benjamini</a:t>
            </a:r>
            <a:r>
              <a:rPr lang="en-US" sz="1800" dirty="0">
                <a:cs typeface="Arial" panose="020B0604020202020204" pitchFamily="34" charset="0"/>
              </a:rPr>
              <a:t>-Hochberg corrected p-value &lt; 0.05.</a:t>
            </a:r>
            <a:endParaRPr lang="en-US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80365E-B7A6-1165-6AEF-BEE764C710F4}"/>
              </a:ext>
            </a:extLst>
          </p:cNvPr>
          <p:cNvGrpSpPr>
            <a:grpSpLocks noChangeAspect="1"/>
          </p:cNvGrpSpPr>
          <p:nvPr/>
        </p:nvGrpSpPr>
        <p:grpSpPr>
          <a:xfrm>
            <a:off x="380999" y="577929"/>
            <a:ext cx="6364224" cy="5303520"/>
            <a:chOff x="1430008" y="353169"/>
            <a:chExt cx="5943600" cy="4953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30008" y="353169"/>
              <a:ext cx="59436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29065A-F64B-7FB0-3FF2-1CC1B7ABE7C9}"/>
                </a:ext>
              </a:extLst>
            </p:cNvPr>
            <p:cNvSpPr txBox="1"/>
            <p:nvPr/>
          </p:nvSpPr>
          <p:spPr>
            <a:xfrm>
              <a:off x="1447800" y="361593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8633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85800"/>
            <a:ext cx="822960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5002649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4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400" dirty="0">
                <a:ea typeface="Times New Roman" panose="02020603050405020304" pitchFamily="18" charset="0"/>
              </a:rPr>
              <a:t>. </a:t>
            </a:r>
            <a:r>
              <a:rPr lang="en-US" sz="1400" dirty="0"/>
              <a:t>Node importance score: show a case study of a LSP1/HIF1A-centric signaling network (TO BE DONE). (A) Network figure (B) Heatmap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sz="1400" dirty="0" err="1"/>
              <a:t>std.dev</a:t>
            </a:r>
            <a:r>
              <a:rPr lang="en-US" sz="1400" dirty="0"/>
              <a:t> as well</a:t>
            </a:r>
          </a:p>
        </p:txBody>
      </p: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15225" y="2895600"/>
            <a:ext cx="1600200" cy="1325563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52518" y="0"/>
            <a:ext cx="6862682" cy="7315200"/>
            <a:chOff x="452518" y="0"/>
            <a:chExt cx="6862682" cy="7315200"/>
          </a:xfrm>
        </p:grpSpPr>
        <p:grpSp>
          <p:nvGrpSpPr>
            <p:cNvPr id="15" name="Group 14"/>
            <p:cNvGrpSpPr/>
            <p:nvPr/>
          </p:nvGrpSpPr>
          <p:grpSpPr>
            <a:xfrm>
              <a:off x="457200" y="0"/>
              <a:ext cx="2286000" cy="4572000"/>
              <a:chOff x="-1541252" y="0"/>
              <a:chExt cx="2807778" cy="561555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41252" y="0"/>
                <a:ext cx="2807778" cy="561555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1541252" y="0"/>
                <a:ext cx="421910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743200" y="0"/>
              <a:ext cx="2286000" cy="4572000"/>
              <a:chOff x="1266526" y="0"/>
              <a:chExt cx="2807778" cy="561555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6526" y="0"/>
                <a:ext cx="2807778" cy="561555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69401" y="0"/>
                <a:ext cx="407484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29200" y="0"/>
              <a:ext cx="2286000" cy="4572000"/>
              <a:chOff x="4074304" y="0"/>
              <a:chExt cx="2807778" cy="561555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4304" y="0"/>
                <a:ext cx="2807778" cy="5615556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074304" y="0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pic>
          <p:nvPicPr>
            <p:cNvPr id="1028" name="Picture 4" descr="C:\Users\mpalshikar\Documents\moBONITA\data\heatmap_HIF1pathways.pn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59" y="4572000"/>
              <a:ext cx="68580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452518" y="4572000"/>
              <a:ext cx="4379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88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</TotalTime>
  <Words>1653</Words>
  <Application>Microsoft Office PowerPoint</Application>
  <PresentationFormat>On-screen Show (4:3)</PresentationFormat>
  <Paragraphs>221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Executable network models of integrated multi-omics data</vt:lpstr>
      <vt:lpstr>Outline of manuscript</vt:lpstr>
      <vt:lpstr>Main figures and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Palshikar, Mukta</cp:lastModifiedBy>
  <cp:revision>477</cp:revision>
  <dcterms:created xsi:type="dcterms:W3CDTF">2022-03-16T16:55:36Z</dcterms:created>
  <dcterms:modified xsi:type="dcterms:W3CDTF">2022-08-30T05:04:33Z</dcterms:modified>
</cp:coreProperties>
</file>